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T Drugs" panose="020B0604020202020204" charset="-52"/>
      <p:regular r:id="rId19"/>
    </p:embeddedFont>
    <p:embeddedFont>
      <p:font typeface="Forum" panose="020B0604020202020204" charset="0"/>
      <p:regular r:id="rId20"/>
    </p:embeddedFont>
    <p:embeddedFont>
      <p:font typeface="TT Drugs Bold" panose="020B0604020202020204" charset="-52"/>
      <p:regular r:id="rId21"/>
    </p:embeddedFont>
    <p:embeddedFont>
      <p:font typeface="Arimo" panose="020B0604020202020204" charset="0"/>
      <p:regular r:id="rId22"/>
    </p:embeddedFont>
    <p:embeddedFont>
      <p:font typeface="Open Sans Ligh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696411" y="-2345003"/>
            <a:ext cx="8825308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51099" y="7685510"/>
            <a:ext cx="4150886" cy="322399"/>
            <a:chOff x="0" y="0"/>
            <a:chExt cx="5534514" cy="4298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649486"/>
              <a:ext cx="553451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231" y="-52041"/>
              <a:ext cx="5488053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F13223"/>
                  </a:solidFill>
                  <a:latin typeface="TT Drugs"/>
                </a:rPr>
                <a:t>Выполнила Чекалова Елена, студентка группы Исп19-2к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68591" y="3829926"/>
            <a:ext cx="10115971" cy="248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 dirty="0">
                <a:solidFill>
                  <a:srgbClr val="F13223"/>
                </a:solidFill>
                <a:latin typeface="Forum"/>
              </a:rPr>
              <a:t>РАЗРАБОТКА МОБИЛЬНОГО ПРИЛОЖЕНИЯ ДЛЯ ФОКУСИРОВКИ ВНИМАНИЯ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50988" y="7637885"/>
            <a:ext cx="38320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13223"/>
                </a:solidFill>
                <a:latin typeface="TT Drugs"/>
              </a:rPr>
              <a:t>Руководитель: Большакова Анна Викторовна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13223"/>
              </a:solidFill>
              <a:latin typeface="TT Drug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62428" y="1182276"/>
            <a:ext cx="336314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66">
                <a:solidFill>
                  <a:srgbClr val="F13223"/>
                </a:solidFill>
                <a:latin typeface="TT Drugs"/>
              </a:rPr>
              <a:t>ГБУ КО ПОО "КИТИС"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83111">
            <a:off x="15183806" y="4858923"/>
            <a:ext cx="8681321" cy="7802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57587" y="6323883"/>
            <a:ext cx="7288216" cy="73156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44803"/>
            <a:ext cx="748780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Forum"/>
              </a:rPr>
              <a:t>Kotlin:</a:t>
            </a:r>
          </a:p>
          <a:p>
            <a:pPr>
              <a:lnSpc>
                <a:spcPts val="6720"/>
              </a:lnSpc>
            </a:pPr>
            <a:endParaRPr lang="en-US" sz="5600">
              <a:solidFill>
                <a:srgbClr val="000000"/>
              </a:solidFill>
              <a:latin typeface="For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6861" y="2276293"/>
            <a:ext cx="9838044" cy="678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T Drugs"/>
              </a:rPr>
              <a:t>Код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более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лаконичен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то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есть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можно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писать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и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поддерживать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меньшее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количество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кода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;</a:t>
            </a:r>
          </a:p>
          <a:p>
            <a:pPr marL="626107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Код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более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безопасный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поскольку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язык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заставляет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вас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думать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о (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не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)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изменяемости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nullability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и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т.д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.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во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время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написания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кода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;</a:t>
            </a:r>
          </a:p>
          <a:p>
            <a:pPr marL="626107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·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Отличная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поддержка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IDE (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будет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использоваться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Android Studio);</a:t>
            </a:r>
          </a:p>
          <a:p>
            <a:pPr marL="626107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·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Большое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и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растущее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 panose="020B0604020202020204" charset="-52"/>
              </a:rPr>
              <a:t>сообщество</a:t>
            </a:r>
            <a:r>
              <a:rPr lang="en-US" sz="2899" dirty="0">
                <a:solidFill>
                  <a:srgbClr val="000000"/>
                </a:solidFill>
                <a:latin typeface="TT Drugs" panose="020B0604020202020204" charset="-52"/>
              </a:rPr>
              <a:t>.</a:t>
            </a:r>
          </a:p>
          <a:p>
            <a:pPr marL="626107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TT Drugs"/>
              </a:rPr>
              <a:t>Более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продуманная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и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юзабельная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структура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классов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: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вместо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HashMap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например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, Map (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иммутабельный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) и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MutableMap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(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мутабельный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) —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позволяет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с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легкостью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входить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в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язык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новичкам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и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концентрироваться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на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бизнесовой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постановке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, а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не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на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способах</a:t>
            </a:r>
            <a:r>
              <a:rPr lang="en-US" sz="2899" dirty="0">
                <a:solidFill>
                  <a:srgbClr val="000000"/>
                </a:solidFill>
                <a:latin typeface="TT Drug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TT Drugs"/>
              </a:rPr>
              <a:t>реализации</a:t>
            </a:r>
            <a:r>
              <a:rPr lang="en-US" sz="2899" dirty="0">
                <a:solidFill>
                  <a:srgbClr val="000000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7376" y="2132294"/>
            <a:ext cx="6663892" cy="1072321"/>
            <a:chOff x="0" y="0"/>
            <a:chExt cx="8885189" cy="14297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"/>
              <a:ext cx="8885189" cy="12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 Bold"/>
                </a:rPr>
                <a:t>Среда разработки оптимальна для создания приложений для Android.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49665"/>
              <a:ext cx="8885189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69704" y="4622928"/>
            <a:ext cx="6663892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TT Drugs Bold"/>
              </a:rPr>
              <a:t>Рекомендована Google. IDE поддерживают и развивают в корпорации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7376" y="7753673"/>
            <a:ext cx="7650888" cy="4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887">
                <a:solidFill>
                  <a:srgbClr val="FFFFFF"/>
                </a:solidFill>
                <a:latin typeface="TT Drugs Bold"/>
              </a:rPr>
              <a:t>Большое сообщество разработчиков.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506" y="834791"/>
            <a:ext cx="7856678" cy="342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1"/>
              </a:lnSpc>
            </a:pPr>
            <a:r>
              <a:rPr lang="en-US" sz="7509">
                <a:solidFill>
                  <a:srgbClr val="FFFFFF"/>
                </a:solidFill>
                <a:latin typeface="Forum"/>
              </a:rPr>
              <a:t>ПРЕИМУЩЕСТВА ANDROID STUDIO:</a:t>
            </a:r>
          </a:p>
          <a:p>
            <a:pPr>
              <a:lnSpc>
                <a:spcPts val="9011"/>
              </a:lnSpc>
            </a:pPr>
            <a:endParaRPr lang="en-US" sz="7509">
              <a:solidFill>
                <a:srgbClr val="FFFFFF"/>
              </a:solidFill>
              <a:latin typeface="Forum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9144000" y="7069519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10800000">
            <a:off x="9144000" y="3942034"/>
            <a:ext cx="81153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76927" y="683523"/>
            <a:ext cx="4414318" cy="85747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761760"/>
            <a:ext cx="7444063" cy="444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Пользовательский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интерфейс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-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это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система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средств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для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взаимодействия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пользователя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с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компьютером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основанная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на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представлении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всех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доступных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пользователю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системных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объектов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и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функций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в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виде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графических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компонентов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экрана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(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окон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значков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меню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кнопок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списков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и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т.п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.).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При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этом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в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отличие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от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интерфейса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командной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строки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пользователь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имеет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произвольный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доступ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(с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помощью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клавиатуры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или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указательного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устройства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ввода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)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ко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всем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видимым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экранным</a:t>
            </a:r>
            <a:r>
              <a:rPr lang="en-US" sz="2300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Drugs"/>
              </a:rPr>
              <a:t>объектам</a:t>
            </a:r>
            <a:endParaRPr lang="en-US" sz="2300" dirty="0">
              <a:solidFill>
                <a:srgbClr val="FFFFFF"/>
              </a:solidFill>
              <a:latin typeface="TT Drugs"/>
            </a:endParaRPr>
          </a:p>
          <a:p>
            <a:pPr>
              <a:lnSpc>
                <a:spcPts val="2990"/>
              </a:lnSpc>
            </a:pPr>
            <a:endParaRPr lang="en-US" sz="2300" dirty="0">
              <a:solidFill>
                <a:srgbClr val="FFFFFF"/>
              </a:solidFill>
              <a:latin typeface="TT Drug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56585"/>
            <a:ext cx="8547919" cy="330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Forum"/>
              </a:rPr>
              <a:t>2.2 РАЗРАБОТКА ИНТЕРФЕЙСА</a:t>
            </a:r>
          </a:p>
          <a:p>
            <a:pPr>
              <a:lnSpc>
                <a:spcPts val="8640"/>
              </a:lnSpc>
            </a:pPr>
            <a:endParaRPr lang="en-US" sz="7200" dirty="0">
              <a:solidFill>
                <a:srgbClr val="FFFFFF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728043">
            <a:off x="13621074" y="-3137097"/>
            <a:ext cx="8481622" cy="100971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185" y="3240607"/>
            <a:ext cx="10348705" cy="67468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75635" y="749437"/>
            <a:ext cx="12462741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Forum"/>
              </a:rPr>
              <a:t>2.3 РАЗРАБОТКА ЛОГИКИ РАБОТЫ ПРИЛОЖЕНИЯ. СХЕМА ВЗАИМОДЕЙСТВИЯ КОМПОНЕНТОВ ПРОЕКТА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06380" y="-1051754"/>
            <a:ext cx="8842621" cy="77262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16980">
            <a:off x="-3466537" y="4435014"/>
            <a:ext cx="1002082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3797" y="4550690"/>
            <a:ext cx="898155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812277" y="493303"/>
            <a:ext cx="8981554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rgbClr val="000000"/>
                </a:solidFill>
                <a:latin typeface="Forum"/>
              </a:rPr>
              <a:t>2.4 ОПИСАНИЕ ПЕРЕМЕННЫХ, КОМПОНЕНТОВ, КЛАССОВ И ПОДПРОГРАММ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4299"/>
              </p:ext>
            </p:extLst>
          </p:nvPr>
        </p:nvGraphicFramePr>
        <p:xfrm>
          <a:off x="6075037" y="2991912"/>
          <a:ext cx="10287000" cy="631743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142950"/>
                <a:gridCol w="5144050"/>
              </a:tblGrid>
              <a:tr h="2307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Методы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Описание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onCreate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Привязка к активностям.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692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onStartCommand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Необходим для возвращения констант.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onDestroy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удаления таймера.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852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onTick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Показывает оставшиеся время.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onFinish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Форма рекорда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onBind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Привязка к активностям.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create</a:t>
                      </a:r>
                      <a:r>
                        <a:rPr lang="en-US" sz="1200">
                          <a:effectLst/>
                        </a:rPr>
                        <a:t>NotificationChannel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создания уведомлений.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make</a:t>
                      </a:r>
                      <a:r>
                        <a:rPr lang="en-US" sz="1200">
                          <a:effectLst/>
                        </a:rPr>
                        <a:t>Toast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уведомлений сверху.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onPause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паузы таймера.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onStop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остановки таймера.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onResume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Для продолжения таймера.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692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handleCountDown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Обновление графического интерфейса каждую секунду.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setTimerColor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Выставление цвета цифр таймера.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  <a:tr h="346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onSaveInstanceState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Сохранение последнего результата.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50" marR="57050" marT="0" marB="0"/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812277" y="407717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5 - Методы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1837" y="462234"/>
            <a:ext cx="7338978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Forum"/>
              </a:rPr>
              <a:t>ЗАКЛЮЧЕНИЕ</a:t>
            </a:r>
          </a:p>
          <a:p>
            <a:pPr algn="ctr">
              <a:lnSpc>
                <a:spcPts val="11519"/>
              </a:lnSpc>
            </a:pPr>
            <a:endParaRPr lang="en-US" sz="9600">
              <a:solidFill>
                <a:srgbClr val="FFFFFF"/>
              </a:solidFill>
              <a:latin typeface="Forum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-1732867" y="5458647"/>
            <a:ext cx="522005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3037434"/>
            <a:ext cx="15415752" cy="480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</a:pPr>
            <a:r>
              <a:rPr lang="en-US" sz="2478">
                <a:solidFill>
                  <a:srgbClr val="FFFFFF"/>
                </a:solidFill>
                <a:latin typeface="Open Sans Light"/>
              </a:rPr>
              <a:t>В результате выполнения данного курсового проекта был разработан игровой программный продукт "PomodoroTimer». При помощи этой программы можно высчитывать время по методу помидора.</a:t>
            </a:r>
          </a:p>
          <a:p>
            <a:pPr algn="just">
              <a:lnSpc>
                <a:spcPts val="3469"/>
              </a:lnSpc>
            </a:pPr>
            <a:endParaRPr lang="en-US" sz="2478">
              <a:solidFill>
                <a:srgbClr val="FFFFFF"/>
              </a:solidFill>
              <a:latin typeface="Open Sans Light"/>
            </a:endParaRPr>
          </a:p>
          <a:p>
            <a:pPr algn="just">
              <a:lnSpc>
                <a:spcPts val="3469"/>
              </a:lnSpc>
            </a:pPr>
            <a:r>
              <a:rPr lang="en-US" sz="2478">
                <a:solidFill>
                  <a:srgbClr val="FFFFFF"/>
                </a:solidFill>
                <a:latin typeface="Open Sans Light"/>
              </a:rPr>
              <a:t> Достоинства: </a:t>
            </a:r>
          </a:p>
          <a:p>
            <a:pPr marL="535065" lvl="1" indent="-267532" algn="just">
              <a:lnSpc>
                <a:spcPts val="3469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Open Sans Light"/>
              </a:rPr>
              <a:t>Существует возможность сбрасывать результат; </a:t>
            </a:r>
          </a:p>
          <a:p>
            <a:pPr marL="535065" lvl="1" indent="-267532" algn="just">
              <a:lnSpc>
                <a:spcPts val="3469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Open Sans Light"/>
              </a:rPr>
              <a:t>Программный продукт малотребователен к системным ресурсам компьютера. </a:t>
            </a:r>
          </a:p>
          <a:p>
            <a:pPr algn="just">
              <a:lnSpc>
                <a:spcPts val="3469"/>
              </a:lnSpc>
            </a:pPr>
            <a:endParaRPr lang="en-US" sz="2478">
              <a:solidFill>
                <a:srgbClr val="FFFFFF"/>
              </a:solidFill>
              <a:latin typeface="Open Sans Light"/>
            </a:endParaRPr>
          </a:p>
          <a:p>
            <a:pPr algn="just">
              <a:lnSpc>
                <a:spcPts val="3469"/>
              </a:lnSpc>
            </a:pPr>
            <a:r>
              <a:rPr lang="en-US" sz="2478">
                <a:solidFill>
                  <a:srgbClr val="FFFFFF"/>
                </a:solidFill>
                <a:latin typeface="Open Sans Light"/>
              </a:rPr>
              <a:t>В целом, поставленная в начале курсового проекта цель была достигнута. В программе выполняются все необходимые функциональные требования.</a:t>
            </a:r>
          </a:p>
          <a:p>
            <a:pPr algn="just">
              <a:lnSpc>
                <a:spcPts val="3469"/>
              </a:lnSpc>
            </a:pPr>
            <a:endParaRPr lang="en-US" sz="2478">
              <a:solidFill>
                <a:srgbClr val="FFFFFF"/>
              </a:solidFill>
              <a:latin typeface="Open Sans Light"/>
            </a:endParaRPr>
          </a:p>
          <a:p>
            <a:pPr algn="just">
              <a:lnSpc>
                <a:spcPts val="3469"/>
              </a:lnSpc>
            </a:pPr>
            <a:endParaRPr lang="en-US" sz="2478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44476" y="5547117"/>
            <a:ext cx="8505714" cy="7559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02802">
            <a:off x="11318817" y="4558624"/>
            <a:ext cx="8892730" cy="95364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9124">
            <a:off x="11682384" y="-3267549"/>
            <a:ext cx="7807833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09007" y="884100"/>
            <a:ext cx="11399016" cy="8281100"/>
            <a:chOff x="0" y="392311"/>
            <a:chExt cx="15198687" cy="11041468"/>
          </a:xfrm>
        </p:grpSpPr>
        <p:sp>
          <p:nvSpPr>
            <p:cNvPr id="6" name="TextBox 6"/>
            <p:cNvSpPr txBox="1"/>
            <p:nvPr/>
          </p:nvSpPr>
          <p:spPr>
            <a:xfrm>
              <a:off x="0" y="392311"/>
              <a:ext cx="14641336" cy="335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8250">
                  <a:solidFill>
                    <a:srgbClr val="000000"/>
                  </a:solidFill>
                  <a:latin typeface="Forum"/>
                </a:rPr>
                <a:t>СПИСОК ЛИТЕРАТУРЫ</a:t>
              </a:r>
            </a:p>
            <a:p>
              <a:pPr>
                <a:lnSpc>
                  <a:spcPts val="9899"/>
                </a:lnSpc>
              </a:pPr>
              <a:endParaRPr lang="en-US" sz="8250">
                <a:solidFill>
                  <a:srgbClr val="000000"/>
                </a:solidFill>
                <a:latin typeface="For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7351" y="4202056"/>
              <a:ext cx="14641336" cy="723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hangingPunct="0"/>
              <a:r>
                <a:rPr lang="ru-RU" sz="2800" dirty="0"/>
                <a:t>1 Дон </a:t>
              </a:r>
              <a:r>
                <a:rPr lang="ru-RU" sz="2800" dirty="0" err="1"/>
                <a:t>Гриффитс</a:t>
              </a:r>
              <a:r>
                <a:rPr lang="ru-RU" sz="2800" dirty="0"/>
                <a:t>, Дэвид </a:t>
              </a:r>
              <a:r>
                <a:rPr lang="ru-RU" sz="2800" dirty="0" err="1"/>
                <a:t>Гриффитс</a:t>
              </a:r>
              <a:r>
                <a:rPr lang="ru-RU" sz="2800" dirty="0"/>
                <a:t>. «</a:t>
              </a:r>
              <a:r>
                <a:rPr lang="ru-RU" sz="2800" dirty="0" err="1"/>
                <a:t>Head</a:t>
              </a:r>
              <a:r>
                <a:rPr lang="ru-RU" sz="2800" dirty="0"/>
                <a:t> First. </a:t>
              </a:r>
              <a:r>
                <a:rPr lang="ru-RU" sz="2800" dirty="0" err="1"/>
                <a:t>Kotlin</a:t>
              </a:r>
              <a:r>
                <a:rPr lang="ru-RU" sz="2800" dirty="0"/>
                <a:t>», СПб.: Питер  2019 год 464 стр.</a:t>
              </a:r>
              <a:br>
                <a:rPr lang="ru-RU" sz="2800" dirty="0"/>
              </a:br>
              <a:r>
                <a:rPr lang="ru-RU" sz="2800" dirty="0"/>
                <a:t>2 </a:t>
              </a:r>
              <a:r>
                <a:rPr lang="ru-RU" sz="2800" dirty="0" err="1"/>
                <a:t>Голощапов</a:t>
              </a:r>
              <a:r>
                <a:rPr lang="ru-RU" sz="2800" dirty="0"/>
                <a:t> А.Л. </a:t>
              </a:r>
              <a:r>
                <a:rPr lang="ru-RU" sz="2800" dirty="0" err="1"/>
                <a:t>Android</a:t>
              </a:r>
              <a:r>
                <a:rPr lang="ru-RU" sz="2800" dirty="0"/>
                <a:t>. Создание приложений для смартфонов и планшетных ПК, СПб: БХВ-Петербург, 2016 г.</a:t>
              </a:r>
            </a:p>
            <a:p>
              <a:r>
                <a:rPr lang="ru-RU" sz="2800" dirty="0"/>
                <a:t>3 </a:t>
              </a:r>
              <a:r>
                <a:rPr lang="ru-RU" sz="2800" dirty="0" err="1"/>
                <a:t>Хашими</a:t>
              </a:r>
              <a:r>
                <a:rPr lang="ru-RU" sz="2800" dirty="0"/>
                <a:t> С., </a:t>
              </a:r>
              <a:r>
                <a:rPr lang="ru-RU" sz="2800" dirty="0" err="1"/>
                <a:t>Коматинени</a:t>
              </a:r>
              <a:r>
                <a:rPr lang="ru-RU" sz="2800" dirty="0"/>
                <a:t> С., </a:t>
              </a:r>
              <a:r>
                <a:rPr lang="ru-RU" sz="2800" dirty="0" err="1"/>
                <a:t>Маклин</a:t>
              </a:r>
              <a:r>
                <a:rPr lang="ru-RU" sz="2800" dirty="0"/>
                <a:t> Д. Разработка приложений для </a:t>
              </a:r>
              <a:r>
                <a:rPr lang="ru-RU" sz="2800" dirty="0" err="1"/>
                <a:t>Android</a:t>
              </a:r>
              <a:r>
                <a:rPr lang="ru-RU" sz="2800" dirty="0"/>
                <a:t>. - СПб.: Питер, 2015. – 736 с.</a:t>
              </a:r>
            </a:p>
            <a:p>
              <a:r>
                <a:rPr lang="ru-RU" sz="2800" dirty="0"/>
                <a:t>4 </a:t>
              </a:r>
              <a:r>
                <a:rPr lang="ru-RU" sz="2800" dirty="0" err="1"/>
                <a:t>Вейл</a:t>
              </a:r>
              <a:r>
                <a:rPr lang="ru-RU" sz="2800" dirty="0"/>
                <a:t>, </a:t>
              </a:r>
              <a:r>
                <a:rPr lang="ru-RU" sz="2800" dirty="0" err="1"/>
                <a:t>Эстель</a:t>
              </a:r>
              <a:r>
                <a:rPr lang="ru-RU" sz="2800" dirty="0"/>
                <a:t> HTML5. Разработка приложений для мобильных устройств / </a:t>
              </a:r>
              <a:r>
                <a:rPr lang="ru-RU" sz="2800" dirty="0" err="1"/>
                <a:t>Эстель</a:t>
              </a:r>
              <a:r>
                <a:rPr lang="ru-RU" sz="2800" dirty="0"/>
                <a:t> </a:t>
              </a:r>
              <a:r>
                <a:rPr lang="ru-RU" sz="2800" dirty="0" err="1"/>
                <a:t>Вейл</a:t>
              </a:r>
              <a:r>
                <a:rPr lang="ru-RU" sz="2800" dirty="0"/>
                <a:t>. - М.: Питер, 2015. - 818 c</a:t>
              </a:r>
            </a:p>
            <a:p>
              <a:r>
                <a:rPr lang="ru-RU" sz="2800" dirty="0"/>
                <a:t>5 Дэвид </a:t>
              </a:r>
              <a:r>
                <a:rPr lang="ru-RU" sz="2800" dirty="0" err="1"/>
                <a:t>Гриффитс</a:t>
              </a:r>
              <a:r>
                <a:rPr lang="ru-RU" sz="2800" dirty="0"/>
                <a:t>, Дон </a:t>
              </a:r>
              <a:r>
                <a:rPr lang="ru-RU" sz="2800" dirty="0" err="1"/>
                <a:t>Гриффитс</a:t>
              </a:r>
              <a:r>
                <a:rPr lang="ru-RU" sz="2800" dirty="0"/>
                <a:t> «</a:t>
              </a:r>
              <a:r>
                <a:rPr lang="ru-RU" sz="2800" dirty="0" err="1"/>
                <a:t>Head</a:t>
              </a:r>
              <a:r>
                <a:rPr lang="ru-RU" sz="2800" dirty="0"/>
                <a:t> First. Программирование для </a:t>
              </a:r>
              <a:r>
                <a:rPr lang="ru-RU" sz="2800" dirty="0" err="1"/>
                <a:t>Android</a:t>
              </a:r>
              <a:r>
                <a:rPr lang="ru-RU" sz="2800" dirty="0"/>
                <a:t>» Питер 2018год  912 стр.</a:t>
              </a:r>
            </a:p>
            <a:p>
              <a:pPr>
                <a:lnSpc>
                  <a:spcPts val="4647"/>
                </a:lnSpc>
              </a:pPr>
              <a:endParaRPr lang="en-US" sz="2800" dirty="0">
                <a:solidFill>
                  <a:srgbClr val="000000"/>
                </a:solidFill>
                <a:latin typeface="TT Drugs"/>
              </a:endParaRPr>
            </a:p>
            <a:p>
              <a:pPr>
                <a:lnSpc>
                  <a:spcPts val="4647"/>
                </a:lnSpc>
              </a:pPr>
              <a:endParaRPr lang="en-US" sz="2800" dirty="0">
                <a:solidFill>
                  <a:srgbClr val="000000"/>
                </a:solidFill>
                <a:latin typeface="TT Drug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32114" y="6920741"/>
            <a:ext cx="11027186" cy="2148343"/>
            <a:chOff x="0" y="0"/>
            <a:chExt cx="14702915" cy="28644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702915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000000"/>
                  </a:solidFill>
                  <a:latin typeface="Forum"/>
                </a:rPr>
                <a:t>СПАСИБО!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624"/>
              <a:ext cx="1470291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840280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Forum"/>
              </a:rPr>
              <a:t>ЗАДАНИЕ НА КУРСОВОЙ ПРОЕКТ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726409" y="4054027"/>
            <a:ext cx="10532891" cy="860606"/>
            <a:chOff x="0" y="0"/>
            <a:chExt cx="14043854" cy="1147475"/>
          </a:xfrm>
        </p:grpSpPr>
        <p:sp>
          <p:nvSpPr>
            <p:cNvPr id="4" name="TextBox 4"/>
            <p:cNvSpPr txBox="1"/>
            <p:nvPr/>
          </p:nvSpPr>
          <p:spPr>
            <a:xfrm>
              <a:off x="0" y="86867"/>
              <a:ext cx="858930" cy="943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33"/>
                </a:lnSpc>
              </a:pPr>
              <a:r>
                <a:rPr lang="en-US" sz="4410">
                  <a:solidFill>
                    <a:srgbClr val="000000"/>
                  </a:solidFill>
                  <a:latin typeface="TT Drugs Bold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43321" y="-28638"/>
              <a:ext cx="12200533" cy="117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6"/>
                </a:lnSpc>
              </a:pPr>
              <a:r>
                <a:rPr lang="en-US" sz="2728">
                  <a:solidFill>
                    <a:srgbClr val="000000"/>
                  </a:solidFill>
                  <a:latin typeface="TT Drugs"/>
                </a:rPr>
                <a:t>Написать программу, имеющую простой, но в то же время понятный и наглядный интерфейс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6409" y="5753850"/>
            <a:ext cx="756252" cy="71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3"/>
              </a:lnSpc>
            </a:pPr>
            <a:r>
              <a:rPr lang="en-US" sz="4410">
                <a:solidFill>
                  <a:srgbClr val="000000"/>
                </a:solidFill>
                <a:latin typeface="TT Drug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8900" y="5590047"/>
            <a:ext cx="9150400" cy="13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6"/>
              </a:lnSpc>
            </a:pPr>
            <a:r>
              <a:rPr lang="en-US" sz="2728">
                <a:solidFill>
                  <a:srgbClr val="000000"/>
                </a:solidFill>
                <a:latin typeface="TT Drugs"/>
              </a:rPr>
              <a:t>Написанная программа должна отсчитывать заданное время и оповещать пользователя об этом </a:t>
            </a:r>
          </a:p>
          <a:p>
            <a:pPr>
              <a:lnSpc>
                <a:spcPts val="3546"/>
              </a:lnSpc>
            </a:pPr>
            <a:endParaRPr lang="en-US" sz="2728">
              <a:solidFill>
                <a:srgbClr val="000000"/>
              </a:solidFill>
              <a:latin typeface="TT Drug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726409" y="7539462"/>
            <a:ext cx="10532891" cy="1769715"/>
            <a:chOff x="0" y="-416781"/>
            <a:chExt cx="14043854" cy="23596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152347"/>
              <a:ext cx="1004586" cy="943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33"/>
                </a:lnSpc>
              </a:pPr>
              <a:r>
                <a:rPr lang="en-US" sz="4410">
                  <a:solidFill>
                    <a:srgbClr val="000000"/>
                  </a:solidFill>
                  <a:latin typeface="TT Drugs Bold"/>
                </a:rPr>
                <a:t>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43321" y="-416781"/>
              <a:ext cx="12200533" cy="2359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86"/>
                </a:lnSpc>
              </a:pPr>
              <a:r>
                <a:rPr lang="ru-RU" sz="3528" dirty="0" smtClean="0">
                  <a:solidFill>
                    <a:srgbClr val="000000"/>
                  </a:solidFill>
                  <a:latin typeface="TT Drugs"/>
                </a:rPr>
                <a:t>Проанализировать приложение-конкуренты</a:t>
              </a:r>
              <a:endParaRPr lang="en-US" sz="3528" dirty="0">
                <a:solidFill>
                  <a:srgbClr val="000000"/>
                </a:solidFill>
                <a:latin typeface="TT Drugs"/>
              </a:endParaRPr>
            </a:p>
            <a:p>
              <a:pPr>
                <a:lnSpc>
                  <a:spcPts val="4586"/>
                </a:lnSpc>
              </a:pPr>
              <a:endParaRPr lang="en-US" sz="3528" dirty="0">
                <a:solidFill>
                  <a:srgbClr val="000000"/>
                </a:solidFill>
                <a:latin typeface="TT Drugs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726409" y="5176561"/>
            <a:ext cx="1053289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26409" y="7072217"/>
            <a:ext cx="1053289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716505">
            <a:off x="-3651885" y="-2157564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364982">
            <a:off x="11363989" y="5497938"/>
            <a:ext cx="8597036" cy="102345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29600" y="0"/>
            <a:ext cx="74878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ru-RU" sz="6000" dirty="0" smtClean="0">
                <a:solidFill>
                  <a:srgbClr val="000000"/>
                </a:solidFill>
                <a:latin typeface="Forum"/>
              </a:rPr>
              <a:t>Введение</a:t>
            </a:r>
            <a:endParaRPr lang="en-US" sz="6000" dirty="0">
              <a:solidFill>
                <a:srgbClr val="000000"/>
              </a:solidFill>
              <a:latin typeface="For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11300"/>
            <a:ext cx="10668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1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1801" y="4540590"/>
            <a:ext cx="6741277" cy="91252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045320" y="4066092"/>
            <a:ext cx="6213980" cy="1859467"/>
            <a:chOff x="0" y="0"/>
            <a:chExt cx="8285306" cy="24792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285306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>
                  <a:solidFill>
                    <a:srgbClr val="F13223"/>
                  </a:solidFill>
                  <a:latin typeface="Forum"/>
                </a:rPr>
                <a:t>ЧАСТЬ 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47039"/>
              <a:ext cx="8285306" cy="150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13223"/>
                  </a:solidFill>
                  <a:latin typeface="TT Drugs"/>
                </a:rPr>
                <a:t>Описание предметной области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100000">
            <a:off x="-790416" y="5641232"/>
            <a:ext cx="7804324" cy="822590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3210379" y="5605439"/>
            <a:ext cx="2987764" cy="0"/>
          </a:xfrm>
          <a:prstGeom prst="line">
            <a:avLst/>
          </a:prstGeom>
          <a:ln w="9525" cap="rnd">
            <a:solidFill>
              <a:srgbClr val="F132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6028220" y="5605439"/>
            <a:ext cx="2987764" cy="0"/>
          </a:xfrm>
          <a:prstGeom prst="line">
            <a:avLst/>
          </a:prstGeom>
          <a:ln w="9525" cap="rnd">
            <a:solidFill>
              <a:srgbClr val="F132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8724718" y="5605439"/>
            <a:ext cx="2987764" cy="0"/>
          </a:xfrm>
          <a:prstGeom prst="line">
            <a:avLst/>
          </a:prstGeom>
          <a:ln w="9525" cap="rnd">
            <a:solidFill>
              <a:srgbClr val="F132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11498091" y="5605439"/>
            <a:ext cx="2987764" cy="0"/>
          </a:xfrm>
          <a:prstGeom prst="line">
            <a:avLst/>
          </a:prstGeom>
          <a:ln w="9525" cap="rnd">
            <a:solidFill>
              <a:srgbClr val="F1322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914474">
            <a:off x="12428141" y="-1311467"/>
            <a:ext cx="7518607" cy="46803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7754" y="383825"/>
            <a:ext cx="11557710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Forum"/>
              </a:rPr>
              <a:t>1.1 АНАЛОГИ РАЗРАБАТЫВАЕМОГО ПРИЛОЖЕНИЯ</a:t>
            </a:r>
          </a:p>
          <a:p>
            <a:pPr>
              <a:lnSpc>
                <a:spcPts val="7200"/>
              </a:lnSpc>
            </a:pPr>
            <a:endParaRPr lang="en-US" sz="6000" dirty="0">
              <a:solidFill>
                <a:srgbClr val="000000"/>
              </a:solidFill>
              <a:latin typeface="For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881436" y="4086642"/>
            <a:ext cx="2262320" cy="1079864"/>
            <a:chOff x="0" y="0"/>
            <a:chExt cx="3016427" cy="14398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62155"/>
              <a:ext cx="3016427" cy="1809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TT Drugs"/>
                </a:rPr>
                <a:t>Pomodoro Timer</a:t>
              </a:r>
            </a:p>
            <a:p>
              <a:pPr>
                <a:lnSpc>
                  <a:spcPts val="3640"/>
                </a:lnSpc>
              </a:pPr>
              <a:endParaRPr lang="en-US" sz="2800">
                <a:solidFill>
                  <a:srgbClr val="000000"/>
                </a:solidFill>
                <a:latin typeface="TT Drug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16427" cy="749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TT Drugs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48127" y="4058067"/>
            <a:ext cx="2262320" cy="3001295"/>
            <a:chOff x="0" y="-38100"/>
            <a:chExt cx="3016427" cy="400172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85861"/>
              <a:ext cx="301642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TT Drugs"/>
                </a:rPr>
                <a:t> Pomodoro Timer</a:t>
              </a:r>
            </a:p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TT Drugs" panose="020B0604020202020204" charset="-52"/>
                </a:rPr>
                <a:t>Pomodoro Smart Timer</a:t>
              </a: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000000"/>
                </a:solidFill>
                <a:latin typeface="Arim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016427" cy="749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TT Drug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04678" y="4086642"/>
            <a:ext cx="2272460" cy="1675979"/>
            <a:chOff x="0" y="0"/>
            <a:chExt cx="3029946" cy="22346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34277"/>
              <a:ext cx="3029946" cy="12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TT Drugs"/>
                </a:rPr>
                <a:t>Work Rest</a:t>
              </a:r>
            </a:p>
            <a:p>
              <a:pPr>
                <a:lnSpc>
                  <a:spcPts val="3640"/>
                </a:lnSpc>
              </a:pPr>
              <a:endParaRPr lang="en-US" sz="2800">
                <a:solidFill>
                  <a:srgbClr val="000000"/>
                </a:solidFill>
                <a:latin typeface="TT Drug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29946" cy="749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TT Drug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716505">
            <a:off x="-3651885" y="-2157564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364982">
            <a:off x="-4821717" y="3143608"/>
            <a:ext cx="8597036" cy="102345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10789" y="-19050"/>
            <a:ext cx="748780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Forum"/>
              </a:rPr>
              <a:t>1.2 ТЕХНИЧЕСКОЕ ЗАДАНИЕ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0789" y="2068449"/>
            <a:ext cx="12477211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Проанализировав существующие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программные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решения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были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определены следующие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функциональные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требования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к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разрабатываемой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программе</a:t>
            </a:r>
            <a:r>
              <a:rPr lang="en-US" sz="2771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1.  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программа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должна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иметь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простой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,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но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в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то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же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время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понятный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и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наглядный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интерфейс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,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который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не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должен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перегружать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ресурсы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телефона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2.Работоспособность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приложения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в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среде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Android</a:t>
            </a: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3.Отсчитывать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заданное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время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и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оповещать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пользователя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об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этом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4.В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программе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должны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использоваться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кнопки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для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ввода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данных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и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графическое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меню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;</a:t>
            </a: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5.Программа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должна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содержать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поле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для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ввода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данных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6.Реализовать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возможность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вывода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на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экран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таймера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7.Реализовать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возможность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сброса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результата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8.Продолжает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считать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,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когда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приложение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работает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в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фоновом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режиме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9.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Отправить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уведомление</a:t>
            </a:r>
            <a:r>
              <a:rPr lang="en-US" sz="2771" dirty="0">
                <a:solidFill>
                  <a:srgbClr val="000000"/>
                </a:solidFill>
                <a:latin typeface="TT Drugs" panose="020B0604020202020204" charset="-52"/>
              </a:rPr>
              <a:t> о </a:t>
            </a:r>
            <a:r>
              <a:rPr lang="en-US" sz="2771" dirty="0" err="1">
                <a:solidFill>
                  <a:srgbClr val="000000"/>
                </a:solidFill>
                <a:latin typeface="TT Drugs" panose="020B0604020202020204" charset="-52"/>
              </a:rPr>
              <a:t>завершении</a:t>
            </a:r>
            <a:endParaRPr lang="en-US" sz="2771" dirty="0">
              <a:solidFill>
                <a:srgbClr val="000000"/>
              </a:solidFill>
              <a:latin typeface="TT Drugs" panose="020B0604020202020204" charset="-52"/>
            </a:endParaRPr>
          </a:p>
          <a:p>
            <a:pPr>
              <a:lnSpc>
                <a:spcPts val="3602"/>
              </a:lnSpc>
            </a:pPr>
            <a:endParaRPr lang="en-US" sz="2771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11393048" y="-5202715"/>
            <a:ext cx="7998834" cy="104054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460999">
            <a:off x="-222040" y="-5095622"/>
            <a:ext cx="5758981" cy="115758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989918"/>
            <a:ext cx="6977342" cy="53860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7366411"/>
            <a:ext cx="7132539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4950" dirty="0">
                <a:solidFill>
                  <a:srgbClr val="000000"/>
                </a:solidFill>
                <a:latin typeface="Forum"/>
              </a:rPr>
              <a:t>1.3 ОПИСАНИЕ СТРУКТУРЫ ПРИЛОЖЕНИЯ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39200" y="1714500"/>
            <a:ext cx="8280525" cy="774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7"/>
              </a:lnSpc>
            </a:pPr>
            <a:r>
              <a:rPr lang="en-US" sz="2774" dirty="0" smtClean="0">
                <a:solidFill>
                  <a:srgbClr val="F13223"/>
                </a:solidFill>
                <a:latin typeface="TT Drugs"/>
              </a:rPr>
              <a:t>	</a:t>
            </a:r>
            <a:r>
              <a:rPr lang="en-US" sz="2774" dirty="0" err="1" smtClean="0">
                <a:solidFill>
                  <a:srgbClr val="F13223"/>
                </a:solidFill>
                <a:latin typeface="TT Drugs"/>
              </a:rPr>
              <a:t>Пользователь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,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заходя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в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приложение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должен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иметь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возможность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выставления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времени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сколько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длится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каждый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период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работы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и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сколько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их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будет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.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На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выставленное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пользователем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время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включает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таймер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,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начинается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активная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/>
              </a:rPr>
              <a:t>работа</a:t>
            </a:r>
            <a:r>
              <a:rPr lang="en-US" sz="2774" dirty="0">
                <a:solidFill>
                  <a:srgbClr val="F13223"/>
                </a:solidFill>
                <a:latin typeface="TT Drugs"/>
              </a:rPr>
              <a:t>.</a:t>
            </a:r>
          </a:p>
          <a:p>
            <a:pPr algn="just">
              <a:lnSpc>
                <a:spcPts val="3607"/>
              </a:lnSpc>
            </a:pP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smtClean="0">
                <a:solidFill>
                  <a:srgbClr val="F13223"/>
                </a:solidFill>
                <a:latin typeface="TT Drugs" panose="020B0604020202020204" charset="-52"/>
              </a:rPr>
              <a:t>	</a:t>
            </a:r>
            <a:r>
              <a:rPr lang="en-US" sz="2774" dirty="0" err="1" smtClean="0">
                <a:solidFill>
                  <a:srgbClr val="F13223"/>
                </a:solidFill>
                <a:latin typeface="TT Drugs" panose="020B0604020202020204" charset="-52"/>
              </a:rPr>
              <a:t>По</a:t>
            </a:r>
            <a:r>
              <a:rPr lang="en-US" sz="2774" dirty="0" smtClean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истечении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первого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таймера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включаемся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второй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,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который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отсчитывает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время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отдыха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(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приблизительно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5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минут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).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Далее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если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пользователь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указал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больше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2х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раундов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должен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включаться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3й «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рабочий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»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таймер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. И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так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указанное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количество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пользователем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раз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.</a:t>
            </a:r>
          </a:p>
          <a:p>
            <a:pPr algn="just">
              <a:lnSpc>
                <a:spcPts val="3607"/>
              </a:lnSpc>
            </a:pP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smtClean="0">
                <a:solidFill>
                  <a:srgbClr val="F13223"/>
                </a:solidFill>
                <a:latin typeface="TT Drugs" panose="020B0604020202020204" charset="-52"/>
              </a:rPr>
              <a:t>	</a:t>
            </a:r>
            <a:r>
              <a:rPr lang="en-US" sz="2774" dirty="0" err="1" smtClean="0">
                <a:solidFill>
                  <a:srgbClr val="F13223"/>
                </a:solidFill>
                <a:latin typeface="TT Drugs" panose="020B0604020202020204" charset="-52"/>
              </a:rPr>
              <a:t>По</a:t>
            </a:r>
            <a:r>
              <a:rPr lang="en-US" sz="2774" dirty="0" smtClean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истечении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четырех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раундов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делается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большой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перерыв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,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который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длится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примерно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 15-20 </a:t>
            </a:r>
            <a:r>
              <a:rPr lang="en-US" sz="2774" dirty="0" err="1">
                <a:solidFill>
                  <a:srgbClr val="F13223"/>
                </a:solidFill>
                <a:latin typeface="TT Drugs" panose="020B0604020202020204" charset="-52"/>
              </a:rPr>
              <a:t>минут</a:t>
            </a:r>
            <a:r>
              <a:rPr lang="en-US" sz="2774" dirty="0">
                <a:solidFill>
                  <a:srgbClr val="F13223"/>
                </a:solidFill>
                <a:latin typeface="TT Drugs" panose="020B0604020202020204" charset="-52"/>
              </a:rPr>
              <a:t>. </a:t>
            </a:r>
          </a:p>
          <a:p>
            <a:pPr>
              <a:lnSpc>
                <a:spcPts val="2827"/>
              </a:lnSpc>
            </a:pPr>
            <a:endParaRPr lang="en-US" sz="2774" dirty="0">
              <a:solidFill>
                <a:srgbClr val="F13223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43112" y="4566854"/>
            <a:ext cx="8825308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40934" y="1221623"/>
            <a:ext cx="13406133" cy="2148417"/>
            <a:chOff x="0" y="0"/>
            <a:chExt cx="17874844" cy="2864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7874844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000000"/>
                  </a:solidFill>
                  <a:latin typeface="Forum"/>
                </a:rPr>
                <a:t>ЧАСТЬ II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822"/>
              <a:ext cx="17874844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TT Drugs"/>
                </a:rPr>
                <a:t>Описание разработки приложения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49769" y="331757"/>
            <a:ext cx="12860622" cy="184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dirty="0">
                <a:solidFill>
                  <a:srgbClr val="F13223"/>
                </a:solidFill>
                <a:latin typeface="Forum"/>
              </a:rPr>
              <a:t>2.1 ОБОСНОВАНИЕ СРЕДСТВ РАЗРАБОТКИ</a:t>
            </a:r>
          </a:p>
          <a:p>
            <a:pPr algn="ctr">
              <a:lnSpc>
                <a:spcPts val="7280"/>
              </a:lnSpc>
            </a:pPr>
            <a:endParaRPr lang="en-US" sz="5600" dirty="0">
              <a:solidFill>
                <a:srgbClr val="F13223"/>
              </a:solidFill>
              <a:latin typeface="For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8729" y="3005422"/>
            <a:ext cx="12230542" cy="547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Существует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несколько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причин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почему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разработка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приложений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на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Android </a:t>
            </a:r>
            <a:r>
              <a:rPr lang="en-US" sz="2800" dirty="0" err="1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удобна</a:t>
            </a:r>
            <a:r>
              <a:rPr lang="en-US" sz="2800" dirty="0">
                <a:solidFill>
                  <a:srgbClr val="F1322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algn="just">
              <a:lnSpc>
                <a:spcPts val="3640"/>
              </a:lnSpc>
            </a:pPr>
            <a:endParaRPr lang="en-US" sz="2800" dirty="0">
              <a:solidFill>
                <a:srgbClr val="F13223"/>
              </a:solidFill>
              <a:latin typeface="TT Drugs" panose="020B0604020202020204" charset="-52"/>
              <a:ea typeface="Arimo" panose="020B0604020202020204" charset="0"/>
              <a:cs typeface="Arimo" panose="020B0604020202020204" charset="0"/>
            </a:endParaRPr>
          </a:p>
          <a:p>
            <a:pPr marL="604523" lvl="1" indent="-302261" algn="just">
              <a:lnSpc>
                <a:spcPts val="3640"/>
              </a:lnSpc>
              <a:buFont typeface="Arial"/>
              <a:buChar char="•"/>
            </a:pP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Возможность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адаптировать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платформу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специализированную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задачу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без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потери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поддержки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.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Если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разрабатывать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приложение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какую-то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специализированную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задачу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то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Android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подходит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для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этого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лучше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604523" lvl="1" indent="-302261" algn="just">
              <a:lnSpc>
                <a:spcPts val="3640"/>
              </a:lnSpc>
              <a:buFont typeface="Arial"/>
              <a:buChar char="•"/>
            </a:pP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Коммьюнити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сообщество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разработчиков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Android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несколько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шире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чем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у iOS. </a:t>
            </a:r>
          </a:p>
          <a:p>
            <a:pPr marL="604523" lvl="1" indent="-302261" algn="just">
              <a:lnSpc>
                <a:spcPts val="3640"/>
              </a:lnSpc>
              <a:buFont typeface="Arial"/>
              <a:buChar char="•"/>
            </a:pP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Для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работы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подойдет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любой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компьютер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.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Неважно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на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основе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Windows, Linux </a:t>
            </a:r>
            <a:r>
              <a:rPr lang="en-US" sz="2800" dirty="0" err="1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или</a:t>
            </a:r>
            <a:r>
              <a:rPr lang="en-US" sz="2800" dirty="0">
                <a:solidFill>
                  <a:srgbClr val="F13223"/>
                </a:solidFill>
                <a:latin typeface="TT Drugs" panose="020B0604020202020204" charset="-52"/>
                <a:ea typeface="Arimo" panose="020B0604020202020204" charset="0"/>
                <a:cs typeface="Arimo" panose="020B0604020202020204" charset="0"/>
              </a:rPr>
              <a:t> Mac</a:t>
            </a:r>
          </a:p>
          <a:p>
            <a:pPr algn="just">
              <a:lnSpc>
                <a:spcPts val="3640"/>
              </a:lnSpc>
            </a:pPr>
            <a:endParaRPr lang="en-US" sz="2800" dirty="0">
              <a:solidFill>
                <a:srgbClr val="F13223"/>
              </a:solidFill>
              <a:latin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635</Words>
  <Application>Microsoft Office PowerPoint</Application>
  <PresentationFormat>Произвольный</PresentationFormat>
  <Paragraphs>104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Times New Roman</vt:lpstr>
      <vt:lpstr>TT Drugs</vt:lpstr>
      <vt:lpstr>Forum</vt:lpstr>
      <vt:lpstr>TT Drugs Bold</vt:lpstr>
      <vt:lpstr>Arimo</vt:lpstr>
      <vt:lpstr>Open Sans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результате выполнения данного курсового проекта был разработан игровой программный продукт "PomodoroTimer». При помощи этой программы можно высчитывать время по методу помидора. Программа не занимает много места, не требовательна к установленному</dc:title>
  <cp:lastModifiedBy>Ленин Гриб</cp:lastModifiedBy>
  <cp:revision>11</cp:revision>
  <dcterms:created xsi:type="dcterms:W3CDTF">2006-08-16T00:00:00Z</dcterms:created>
  <dcterms:modified xsi:type="dcterms:W3CDTF">2022-05-06T13:14:38Z</dcterms:modified>
  <dc:identifier>DAE_KwJdaq8</dc:identifier>
</cp:coreProperties>
</file>